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68" d="100"/>
          <a:sy n="68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Столиці Європейських країн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38704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Підготували:учениці 9-А</a:t>
            </a:r>
          </a:p>
          <a:p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Амінєва</a:t>
            </a: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Тетяна, </a:t>
            </a:r>
            <a:r>
              <a:rPr lang="uk-UA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Колпакчі</a:t>
            </a: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Яна, </a:t>
            </a:r>
            <a:r>
              <a:rPr lang="uk-UA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Нагорічна</a:t>
            </a: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Євгенія</a:t>
            </a:r>
            <a:endParaRPr lang="uk-UA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ky_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786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Содержимое 3" descr="3996b6dee9152ffd04e953e5c0e59a6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143248"/>
            <a:ext cx="9144000" cy="3714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11-012-Videovopro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642918"/>
          </a:xfrm>
        </p:spPr>
        <p:txBody>
          <a:bodyPr>
            <a:noAutofit/>
          </a:bodyPr>
          <a:lstStyle/>
          <a:p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Берлін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642918"/>
            <a:ext cx="7500958" cy="6215082"/>
          </a:xfrm>
        </p:spPr>
        <p:txBody>
          <a:bodyPr>
            <a:normAutofit fontScale="92500"/>
          </a:bodyPr>
          <a:lstStyle/>
          <a:p>
            <a:r>
              <a:rPr lang="vi-VN" dirty="0" smtClean="0">
                <a:solidFill>
                  <a:schemeClr val="bg2">
                    <a:lumMod val="75000"/>
                  </a:schemeClr>
                </a:solidFill>
              </a:rPr>
              <a:t>— </a:t>
            </a:r>
            <a:r>
              <a:rPr lang="vi-VN" b="1" dirty="0" smtClean="0">
                <a:solidFill>
                  <a:schemeClr val="bg1"/>
                </a:solidFill>
              </a:rPr>
              <a:t>столиця Федеративної Республіки Німеччина,. Маючи 3,4 мільйони населення, Берлін є найбільшим за кількістю мешканців й площею містом Німеччини</a:t>
            </a:r>
            <a:r>
              <a:rPr lang="uk-UA" b="1" dirty="0" smtClean="0">
                <a:solidFill>
                  <a:schemeClr val="bg1"/>
                </a:solidFill>
              </a:rPr>
              <a:t>.</a:t>
            </a:r>
            <a:endParaRPr lang="vi-VN" b="1" dirty="0" smtClean="0">
              <a:solidFill>
                <a:schemeClr val="bg1"/>
              </a:solidFill>
            </a:endParaRPr>
          </a:p>
          <a:p>
            <a:r>
              <a:rPr lang="vi-VN" b="1" dirty="0" smtClean="0">
                <a:solidFill>
                  <a:schemeClr val="bg1"/>
                </a:solidFill>
              </a:rPr>
              <a:t>Із плином історії, Берлін неодноразово був головним містом німецьких державних утворень, зокрема Маркграфства Бранденбург,Королівства Пруссія, Німецької Імперії, Східної Німеччини. З часу возз'єднання Німеччини у 1990-му році Берлін — загальнонімецька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vi-VN" b="1" dirty="0" smtClean="0">
                <a:solidFill>
                  <a:schemeClr val="bg1"/>
                </a:solidFill>
              </a:rPr>
              <a:t>столиця.</a:t>
            </a:r>
          </a:p>
          <a:p>
            <a:r>
              <a:rPr lang="vi-VN" b="1" dirty="0" smtClean="0">
                <a:solidFill>
                  <a:schemeClr val="bg1"/>
                </a:solidFill>
              </a:rPr>
              <a:t>Берлін є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vi-VN" b="1" dirty="0" smtClean="0">
                <a:solidFill>
                  <a:schemeClr val="bg1"/>
                </a:solidFill>
              </a:rPr>
              <a:t>важливим політичним, інформаційним, культурним та науковим центром Європи. </a:t>
            </a:r>
            <a:endParaRPr lang="uk-UA" b="1" dirty="0" smtClean="0">
              <a:solidFill>
                <a:schemeClr val="bg1"/>
              </a:solidFill>
            </a:endParaRPr>
          </a:p>
          <a:p>
            <a:r>
              <a:rPr lang="vi-VN" b="1" dirty="0" smtClean="0">
                <a:solidFill>
                  <a:schemeClr val="bg1"/>
                </a:solidFill>
              </a:rPr>
              <a:t>Місто — важливий осередок діячів мистецтва і культури з усього світу Історична спадщина Берліна, нічне життя міста, розмаїття архітектури широко відомі й поза межами Німеччини.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rmany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348880"/>
            <a:ext cx="5286412" cy="4000504"/>
          </a:xfrm>
        </p:spPr>
      </p:pic>
      <p:pic>
        <p:nvPicPr>
          <p:cNvPr id="5" name="Рисунок 4" descr="0_17cfa_353d4f09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4214810" cy="3161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mota_ru_1051629-1024x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260648"/>
            <a:ext cx="4572000" cy="3036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560406"/>
          </a:xfrm>
        </p:spPr>
        <p:txBody>
          <a:bodyPr/>
          <a:lstStyle/>
          <a:p>
            <a:r>
              <a:rPr lang="uk-UA" dirty="0" smtClean="0"/>
              <a:t>Стокгольм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00042"/>
            <a:ext cx="6215074" cy="6357958"/>
          </a:xfrm>
        </p:spPr>
        <p:txBody>
          <a:bodyPr>
            <a:normAutofit fontScale="92500"/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— </a:t>
            </a:r>
            <a:r>
              <a:rPr lang="uk-UA" b="1" dirty="0" smtClean="0">
                <a:solidFill>
                  <a:srgbClr val="00B0F0"/>
                </a:solidFill>
              </a:rPr>
              <a:t>столиця і найбільше місто Швеції. Розташований на східному узбережжі озера </a:t>
            </a:r>
            <a:r>
              <a:rPr lang="uk-UA" b="1" dirty="0" err="1" smtClean="0">
                <a:solidFill>
                  <a:srgbClr val="00B0F0"/>
                </a:solidFill>
              </a:rPr>
              <a:t>Меларен</a:t>
            </a:r>
            <a:r>
              <a:rPr lang="uk-UA" b="1" dirty="0" smtClean="0">
                <a:solidFill>
                  <a:srgbClr val="00B0F0"/>
                </a:solidFill>
              </a:rPr>
              <a:t>. Населення 810 120 мешканців. У Стокгольмі знаходяться головна резиденція шведського короля, міжнародний аеропорт </a:t>
            </a:r>
            <a:r>
              <a:rPr lang="uk-UA" b="1" dirty="0" err="1" smtClean="0">
                <a:solidFill>
                  <a:srgbClr val="00B0F0"/>
                </a:solidFill>
              </a:rPr>
              <a:t>Арланда</a:t>
            </a:r>
            <a:r>
              <a:rPr lang="uk-UA" b="1" dirty="0" smtClean="0">
                <a:solidFill>
                  <a:srgbClr val="00B0F0"/>
                </a:solidFill>
              </a:rPr>
              <a:t>, засідають шведський уряд та риксдаг.</a:t>
            </a:r>
          </a:p>
          <a:p>
            <a:r>
              <a:rPr lang="uk-UA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Історично дана територія була дуже важлива для Швеції. Місто було побудоване на чотирнадцяти невеликих, не пов'язаних один із одним островах, звідки можна було перекрити вихід суден в озеро </a:t>
            </a:r>
            <a:r>
              <a:rPr lang="uk-UA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Меларен</a:t>
            </a:r>
            <a:r>
              <a:rPr lang="uk-UA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 Перша частина назви — </a:t>
            </a:r>
            <a:r>
              <a:rPr lang="uk-UA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сток</a:t>
            </a:r>
            <a:r>
              <a:rPr lang="uk-UA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означає колода, друга — </a:t>
            </a:r>
            <a:r>
              <a:rPr lang="uk-UA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гольм</a:t>
            </a:r>
            <a:r>
              <a:rPr lang="uk-UA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 — маленький острів.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133056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1" y="3429000"/>
            <a:ext cx="4572000" cy="3429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tockhol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0"/>
            <a:ext cx="4643438" cy="3429000"/>
          </a:xfrm>
          <a:prstGeom prst="rect">
            <a:avLst/>
          </a:prstGeom>
        </p:spPr>
      </p:pic>
      <p:pic>
        <p:nvPicPr>
          <p:cNvPr id="6" name="Рисунок 5" descr="664498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71851"/>
            <a:ext cx="4572000" cy="3486149"/>
          </a:xfrm>
          <a:prstGeom prst="rect">
            <a:avLst/>
          </a:prstGeom>
        </p:spPr>
      </p:pic>
      <p:pic>
        <p:nvPicPr>
          <p:cNvPr id="4" name="Содержимое 3" descr="Sweden_main.jp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-1" y="-1"/>
            <a:ext cx="4558139" cy="3357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_zVdVxzfYOAW86T9J0xcDLG1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703282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Варшава</a:t>
            </a:r>
            <a:endParaRPr lang="ru-RU" b="1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14356"/>
            <a:ext cx="7858148" cy="600079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—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 столиця Польщі з 1596 року, порт на річці Вісла адміністративний центр </a:t>
            </a:r>
            <a:r>
              <a:rPr lang="uk-UA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Мазовецького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воєводства. Місто є місцем розташування центральних органів влади Республіки Польща, іноземних місій, штаб-квартир значної кількості підприємств та громадських об'єднань, що працюють в Польщі.</a:t>
            </a:r>
          </a:p>
          <a:p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Варшава є найбільшим містом Польщі, населення міста становить 1,7 </a:t>
            </a:r>
            <a:r>
              <a:rPr lang="uk-UA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млн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жителів.</a:t>
            </a:r>
          </a:p>
          <a:p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Перші поселення на території сучасної Варшави відносять до X століття. На початку XV-XVI століть столиця </a:t>
            </a:r>
            <a:r>
              <a:rPr lang="uk-UA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Мазовецького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князівства, в XVI — початку XIX століть — всієї Польщі, в 1807-13 роках — Варшавського князівства, з 1815 р. — Королівства Польського (у складі Російської імперії). Після сильних руйнацій під час 2-ої світової війни відновлені: Старе місто, королівський замок XVI-XVII століть, багато костелів, палаци і парки; ансамбль </a:t>
            </a:r>
            <a:r>
              <a:rPr lang="uk-UA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Маршалковської</a:t>
            </a:r>
            <a:r>
              <a:rPr lang="uk-UA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вулиці</a:t>
            </a:r>
            <a:endParaRPr lang="uk-UA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lsha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20888"/>
            <a:ext cx="5238753" cy="3929065"/>
          </a:xfrm>
          <a:prstGeom prst="rect">
            <a:avLst/>
          </a:prstGeom>
        </p:spPr>
      </p:pic>
      <p:pic>
        <p:nvPicPr>
          <p:cNvPr id="7" name="Содержимое 6" descr="photo-9-krakow-poland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983858" y="1"/>
            <a:ext cx="5928190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178233641782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703282"/>
          </a:xfrm>
        </p:spPr>
        <p:txBody>
          <a:bodyPr>
            <a:normAutofit/>
          </a:bodyPr>
          <a:lstStyle/>
          <a:p>
            <a:r>
              <a:rPr lang="uk-UA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Копенгаген</a:t>
            </a:r>
            <a:endParaRPr lang="ru-RU" sz="40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85794"/>
            <a:ext cx="7215206" cy="607220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Копенгаген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 — </a:t>
            </a:r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столиця Данії, розташована на півострові Зеландія  і острові </a:t>
            </a:r>
            <a:r>
              <a:rPr lang="uk-UA" b="1" dirty="0" err="1" smtClean="0">
                <a:solidFill>
                  <a:schemeClr val="bg2">
                    <a:lumMod val="75000"/>
                  </a:schemeClr>
                </a:solidFill>
              </a:rPr>
              <a:t>Амагер</a:t>
            </a:r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. Копенгаген — історичний центр країни. Перші згадки про місто датовані 1043 роком.</a:t>
            </a:r>
          </a:p>
          <a:p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Населення: 501 158 осіб / 1,362 млн. осіб (з передмістями). Кожен четвертий громадянин Данії мешкає в Копенгагені.</a:t>
            </a:r>
          </a:p>
          <a:p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Площа території міста: 88 кв. км.</a:t>
            </a:r>
          </a:p>
          <a:p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Копенгаген — культурна столиця Європи '96 (1996)</a:t>
            </a:r>
          </a:p>
          <a:p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Стадіон «</a:t>
            </a:r>
            <a:r>
              <a:rPr lang="uk-UA" b="1" dirty="0" err="1" smtClean="0">
                <a:solidFill>
                  <a:schemeClr val="bg2">
                    <a:lumMod val="75000"/>
                  </a:schemeClr>
                </a:solidFill>
              </a:rPr>
              <a:t>Паркен</a:t>
            </a:r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». Аеропорт: </a:t>
            </a:r>
            <a:r>
              <a:rPr lang="uk-UA" b="1" dirty="0" err="1" smtClean="0">
                <a:solidFill>
                  <a:schemeClr val="bg2">
                    <a:lumMod val="75000"/>
                  </a:schemeClr>
                </a:solidFill>
              </a:rPr>
              <a:t>Аеропорт</a:t>
            </a:r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 Копенгаген </a:t>
            </a:r>
            <a:r>
              <a:rPr lang="uk-UA" b="1" dirty="0" err="1" smtClean="0">
                <a:solidFill>
                  <a:schemeClr val="bg2">
                    <a:lumMod val="75000"/>
                  </a:schemeClr>
                </a:solidFill>
              </a:rPr>
              <a:t>Каструп</a:t>
            </a:r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 ; Аеропорт Копенгаген </a:t>
            </a:r>
            <a:r>
              <a:rPr lang="uk-UA" b="1" dirty="0" err="1" smtClean="0">
                <a:solidFill>
                  <a:schemeClr val="bg2">
                    <a:lumMod val="75000"/>
                  </a:schemeClr>
                </a:solidFill>
              </a:rPr>
              <a:t>Роскілле</a:t>
            </a:r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6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132856"/>
            <a:ext cx="6699146" cy="43576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6421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kazochnyiy-kopengagen-6993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1"/>
            <a:ext cx="5079739" cy="3384376"/>
          </a:xfr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3816424" cy="43204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uk-UA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Зміст:</a:t>
            </a:r>
            <a:endParaRPr lang="ru-RU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229600" cy="5500726"/>
          </a:xfrm>
        </p:spPr>
        <p:txBody>
          <a:bodyPr>
            <a:normAutofit/>
          </a:bodyPr>
          <a:lstStyle/>
          <a:p>
            <a:pPr lvl="3"/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action="ppaction://hlinksldjump"/>
              </a:rPr>
              <a:t>Париж(Франція)</a:t>
            </a:r>
            <a:endParaRPr lang="uk-UA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4"/>
            <a:r>
              <a:rPr lang="uk-UA" sz="3200" dirty="0" smtClean="0">
                <a:hlinkClick r:id="rId3" action="ppaction://hlinksldjump"/>
              </a:rPr>
              <a:t>Лондон(Велика Британія)</a:t>
            </a:r>
            <a:endParaRPr lang="uk-UA" sz="3200" dirty="0" smtClean="0"/>
          </a:p>
          <a:p>
            <a:pPr lvl="6"/>
            <a:r>
              <a:rPr lang="uk-UA" sz="3200" dirty="0" smtClean="0">
                <a:hlinkClick r:id="rId4" action="ppaction://hlinksldjump"/>
              </a:rPr>
              <a:t>Рим(Італія)</a:t>
            </a:r>
            <a:endParaRPr lang="uk-UA" sz="3200" dirty="0" smtClean="0"/>
          </a:p>
          <a:p>
            <a:pPr lvl="8"/>
            <a:r>
              <a:rPr lang="uk-UA" sz="3200" dirty="0" smtClean="0">
                <a:hlinkClick r:id="rId5" action="ppaction://hlinksldjump"/>
              </a:rPr>
              <a:t>Мадрид(Іспанія)</a:t>
            </a:r>
            <a:endParaRPr lang="uk-UA" sz="3200" dirty="0" smtClean="0"/>
          </a:p>
          <a:p>
            <a:pPr lvl="8"/>
            <a:r>
              <a:rPr lang="uk-UA" sz="3200" dirty="0" smtClean="0">
                <a:hlinkClick r:id="rId6" action="ppaction://hlinksldjump"/>
              </a:rPr>
              <a:t>Берлін(Германія)</a:t>
            </a:r>
            <a:endParaRPr lang="uk-UA" sz="3200" dirty="0" smtClean="0"/>
          </a:p>
          <a:p>
            <a:pPr lvl="8"/>
            <a:r>
              <a:rPr lang="uk-UA" sz="3200" dirty="0" smtClean="0">
                <a:hlinkClick r:id="rId7" action="ppaction://hlinksldjump"/>
              </a:rPr>
              <a:t>Стокгольм(Швеція)</a:t>
            </a:r>
            <a:endParaRPr lang="uk-UA" sz="3200" dirty="0" smtClean="0"/>
          </a:p>
          <a:p>
            <a:pPr lvl="8"/>
            <a:r>
              <a:rPr lang="uk-UA" sz="3200" dirty="0" smtClean="0">
                <a:hlinkClick r:id="rId8" action="ppaction://hlinksldjump"/>
              </a:rPr>
              <a:t>Варшава(Польща)</a:t>
            </a:r>
            <a:endParaRPr lang="uk-UA" sz="3200" dirty="0" smtClean="0"/>
          </a:p>
          <a:p>
            <a:pPr lvl="8"/>
            <a:r>
              <a:rPr lang="uk-UA" sz="3200" dirty="0" smtClean="0">
                <a:hlinkClick r:id="rId9" action="ppaction://hlinksldjump"/>
              </a:rPr>
              <a:t>Копенгаген(Данія)</a:t>
            </a:r>
            <a:endParaRPr lang="uk-UA" sz="3200" dirty="0" smtClean="0"/>
          </a:p>
          <a:p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Яна\реферат\Cтолицы Евромейских сран\f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0"/>
            <a:ext cx="371474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686304" cy="774720"/>
          </a:xfrm>
        </p:spPr>
        <p:txBody>
          <a:bodyPr/>
          <a:lstStyle/>
          <a:p>
            <a:pPr algn="ctr"/>
            <a:r>
              <a:rPr lang="uk-UA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Париж</a:t>
            </a:r>
            <a:endParaRPr lang="ru-RU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785794"/>
            <a:ext cx="4608512" cy="47314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толиця Франції, адміністративний центр регіону Іль-де-Франс. Окремий департамент Франції. Розташований на річці Сена. Населення — 2 233 818 осіб , міська агломерація — 10 млн</a:t>
            </a:r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vi-VN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our_eiffel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95536" y="1124744"/>
            <a:ext cx="4104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Штаб-квартири низки міжнародних організацій: ЮНЕСКО, Організаці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</a:t>
            </a:r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економічног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 </a:t>
            </a:r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співробітництв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</a:t>
            </a:r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</a:t>
            </a:r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розвитку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Міжнародна торгова палата та ін.</a:t>
            </a:r>
          </a:p>
          <a:p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 світової торгівлі (автомобілі, літаки, канцелярські товари й туристичне спорядження); головний національний промисловий округ (засоби транспорту, енергетичне обладнання, електроніка, одяг, косметика), фінансово-банківська столиця; великий транспортний вузол (2 міжнародні аеропорти).</a:t>
            </a:r>
            <a:endParaRPr lang="vi-VN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Walls.com-319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857232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Лондон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2420888"/>
            <a:ext cx="5184576" cy="4083366"/>
          </a:xfrm>
        </p:spPr>
        <p:txBody>
          <a:bodyPr>
            <a:normAutofit fontScale="70000" lnSpcReduction="20000"/>
          </a:bodyPr>
          <a:lstStyle/>
          <a:p>
            <a:r>
              <a:rPr lang="vi-VN" b="1" dirty="0" smtClean="0">
                <a:solidFill>
                  <a:schemeClr val="bg1"/>
                </a:solidFill>
              </a:rPr>
              <a:t>Ло́ндон </a:t>
            </a:r>
            <a:r>
              <a:rPr lang="uk-UA" b="1" dirty="0" smtClean="0">
                <a:solidFill>
                  <a:schemeClr val="bg1"/>
                </a:solidFill>
              </a:rPr>
              <a:t>-</a:t>
            </a:r>
            <a:r>
              <a:rPr lang="vi-VN" b="1" dirty="0" smtClean="0">
                <a:solidFill>
                  <a:schemeClr val="bg1"/>
                </a:solidFill>
              </a:rPr>
              <a:t>столиця Англії і Великої Британії, розташована на річці Темза; площа 1580 км²; населення 7 825 200 (2010), з передмістями понад 9 млн.</a:t>
            </a:r>
          </a:p>
          <a:p>
            <a:r>
              <a:rPr lang="vi-VN" b="1" dirty="0" smtClean="0">
                <a:solidFill>
                  <a:schemeClr val="bg1"/>
                </a:solidFill>
              </a:rPr>
              <a:t>Середмістя Лондона є фінансовим і комерційним центром Сполученого Королівства Великої Британії та Північної Ірландії. Великий Лондон з 1965 складається з 32 округів. Важливе джерело доходу — туризм. Найбільш відвідуваними місцями є: Лондонський Тауер, Собор Святого Павла, Букінгемський палац, Вестмінстерське абатство. Лондонський університет є найбільшим в країні. Фахові корпорації юристів Судові Інни існують з </a:t>
            </a:r>
            <a:r>
              <a:rPr lang="en-US" b="1" dirty="0" smtClean="0">
                <a:solidFill>
                  <a:schemeClr val="bg1"/>
                </a:solidFill>
              </a:rPr>
              <a:t>XIII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vi-VN" b="1" dirty="0" smtClean="0">
                <a:solidFill>
                  <a:schemeClr val="bg1"/>
                </a:solidFill>
              </a:rPr>
              <a:t>століття. Лондон — центр англійської театральної діяльності з моменту будівництва першого театру Джеймсом Бербіджем в 1576</a:t>
            </a:r>
            <a:r>
              <a:rPr lang="uk-UA" b="1" dirty="0" smtClean="0">
                <a:solidFill>
                  <a:schemeClr val="bg1"/>
                </a:solidFill>
              </a:rPr>
              <a:t>.</a:t>
            </a:r>
            <a:endParaRPr lang="vi-VN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astol.com.ua-41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60648"/>
            <a:ext cx="5746540" cy="2952328"/>
          </a:xfrm>
          <a:prstGeom prst="rect">
            <a:avLst/>
          </a:prstGeom>
        </p:spPr>
      </p:pic>
      <p:pic>
        <p:nvPicPr>
          <p:cNvPr id="6" name="Рисунок 5" descr="85b97f0ea6529bd23997d6b5a0dcd560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01008"/>
            <a:ext cx="4608512" cy="25649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Содержимое 3" descr="43706984_1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3923928" y="3717032"/>
            <a:ext cx="4248472" cy="2361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8618770_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7143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Рим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42918"/>
            <a:ext cx="6715140" cy="6215082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—</a:t>
            </a:r>
            <a:r>
              <a:rPr lang="uk-UA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столиця Італії, адміністративний центр провінції Рим та області </a:t>
            </a:r>
            <a:r>
              <a:rPr lang="uk-UA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Лаціо</a:t>
            </a:r>
            <a:r>
              <a:rPr lang="uk-UA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 Населення становить понад 2,76 </a:t>
            </a:r>
            <a:r>
              <a:rPr lang="uk-UA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млн</a:t>
            </a:r>
            <a:r>
              <a:rPr lang="uk-UA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осіб, це найбільша за територією і кількістю жителів комуна країни. Рим розташований в центральній частині Апеннінського півострова на річці Тибр, поблизу узбережжя Тірренського моря. </a:t>
            </a:r>
          </a:p>
          <a:p>
            <a:r>
              <a:rPr lang="uk-UA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</a:t>
            </a:r>
            <a:r>
              <a:rPr lang="uk-UA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</a:t>
            </a:r>
            <a:r>
              <a:rPr lang="uk-UA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— одне з найстаріших міст світу, Тому, Рим часто називають «вічним містом». </a:t>
            </a:r>
          </a:p>
          <a:p>
            <a:r>
              <a:rPr lang="uk-UA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Рим — метрополія старовинного світу, починаючи з </a:t>
            </a:r>
            <a:r>
              <a:rPr lang="uk-UA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седини</a:t>
            </a:r>
            <a:r>
              <a:rPr lang="uk-UA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1-го століття, головний осередок </a:t>
            </a:r>
            <a:r>
              <a:rPr lang="uk-UA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західногохристиянства</a:t>
            </a:r>
            <a:r>
              <a:rPr lang="uk-UA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з 1870 — столиця Італії  3,4 </a:t>
            </a:r>
            <a:r>
              <a:rPr lang="uk-UA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млн</a:t>
            </a:r>
            <a:r>
              <a:rPr lang="uk-UA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мешканців (1970).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180d0b8d0bc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276872"/>
            <a:ext cx="5643602" cy="42327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46492444_italiya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0"/>
            <a:ext cx="4643438" cy="3482580"/>
          </a:xfrm>
          <a:prstGeom prst="roundRect">
            <a:avLst>
              <a:gd name="adj" fmla="val 17463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9486146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267" y="548680"/>
            <a:ext cx="366919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drid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642918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Мадрид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14356"/>
            <a:ext cx="6215074" cy="6143644"/>
          </a:xfrm>
        </p:spPr>
        <p:txBody>
          <a:bodyPr>
            <a:normAutofit/>
          </a:bodyPr>
          <a:lstStyle/>
          <a:p>
            <a:r>
              <a:rPr lang="vi-VN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Мадри́д</a:t>
            </a:r>
            <a:r>
              <a:rPr lang="vi-VN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— </a:t>
            </a:r>
            <a:r>
              <a:rPr lang="vi-VN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столиця та найбільше місто Іспанії</a:t>
            </a: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</a:t>
            </a:r>
            <a:r>
              <a:rPr lang="vi-VN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адміністративний центр автономної спільнот</a:t>
            </a: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и</a:t>
            </a:r>
            <a:r>
              <a:rPr lang="vi-VN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Мадрид.</a:t>
            </a:r>
          </a:p>
          <a:p>
            <a:r>
              <a:rPr lang="vi-VN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Населення міста — 3 273 049 мешканців (2010 рік), а включаючи передмістя — понад 7 млн.</a:t>
            </a:r>
          </a:p>
          <a:p>
            <a:r>
              <a:rPr lang="vi-VN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Місто знаходиться в центральній частині Піренейського півострова. Великий Мадрид є найбільшою міською агломерацією Південної Європи та займає агломерацію площею 1,2 тисячі км². Безпосередньо місто знаходиться на території завбільшки у 607 км² та включає 21 адміністративний район.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62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Эркер</vt:lpstr>
      <vt:lpstr>Аспект</vt:lpstr>
      <vt:lpstr>Столиці Європейських країн</vt:lpstr>
      <vt:lpstr>Зміст:</vt:lpstr>
      <vt:lpstr>   Париж</vt:lpstr>
      <vt:lpstr>Слайд 4</vt:lpstr>
      <vt:lpstr>Лондон</vt:lpstr>
      <vt:lpstr>Слайд 6</vt:lpstr>
      <vt:lpstr>Рим</vt:lpstr>
      <vt:lpstr>Слайд 8</vt:lpstr>
      <vt:lpstr>Мадрид</vt:lpstr>
      <vt:lpstr>Слайд 10</vt:lpstr>
      <vt:lpstr>Берлін</vt:lpstr>
      <vt:lpstr>Слайд 12</vt:lpstr>
      <vt:lpstr>Стокгольм</vt:lpstr>
      <vt:lpstr>Слайд 14</vt:lpstr>
      <vt:lpstr>Варшава</vt:lpstr>
      <vt:lpstr>Слайд 16</vt:lpstr>
      <vt:lpstr>Копенгаген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11</cp:revision>
  <dcterms:modified xsi:type="dcterms:W3CDTF">2013-01-27T13:27:15Z</dcterms:modified>
</cp:coreProperties>
</file>